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Bricolage Grotesque Semi Bold" panose="020B0604020202020204" charset="0"/>
      <p:regular r:id="rId11"/>
    </p:embeddedFont>
    <p:embeddedFont>
      <p:font typeface="Inter" panose="020B0604020202020204" charset="0"/>
      <p:regular r:id="rId12"/>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27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419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2683073"/>
            <a:ext cx="6970395"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Introdução ao SQL Server</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Bem-vindo ao mundo dos bancos de dados! Nesta apresentação, você vai conhecer os fundamentos do SQL Server, uma das mais importantes plataformas de gerenciamento de dados do mercado. Vamos explorar desde conceitos básicos até aspectos práticos para quem está iniciando nesta tecnologia.</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6920"/>
          </a:xfrm>
          <a:prstGeom prst="rect">
            <a:avLst/>
          </a:prstGeom>
        </p:spPr>
      </p:pic>
      <p:sp>
        <p:nvSpPr>
          <p:cNvPr id="3" name="Text 0"/>
          <p:cNvSpPr/>
          <p:nvPr/>
        </p:nvSpPr>
        <p:spPr>
          <a:xfrm>
            <a:off x="793790" y="3719513"/>
            <a:ext cx="11439882"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Qual é a diferença entre: SQL Server x SQL</a:t>
            </a:r>
            <a:endParaRPr lang="en-US" sz="4450" dirty="0"/>
          </a:p>
        </p:txBody>
      </p:sp>
      <p:sp>
        <p:nvSpPr>
          <p:cNvPr id="4" name="Text 1"/>
          <p:cNvSpPr/>
          <p:nvPr/>
        </p:nvSpPr>
        <p:spPr>
          <a:xfrm>
            <a:off x="793790" y="49952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SQL</a:t>
            </a:r>
            <a:endParaRPr lang="en-US" sz="2200" dirty="0"/>
          </a:p>
        </p:txBody>
      </p:sp>
      <p:sp>
        <p:nvSpPr>
          <p:cNvPr id="5" name="Text 2"/>
          <p:cNvSpPr/>
          <p:nvPr/>
        </p:nvSpPr>
        <p:spPr>
          <a:xfrm>
            <a:off x="793790" y="55764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2926"/>
                </a:solidFill>
                <a:latin typeface="Inter" pitchFamily="34" charset="0"/>
                <a:ea typeface="Inter" pitchFamily="34" charset="-122"/>
                <a:cs typeface="Inter" pitchFamily="34" charset="-120"/>
              </a:rPr>
              <a:t>Linguagem de programação</a:t>
            </a:r>
            <a:endParaRPr lang="en-US" sz="1750" dirty="0"/>
          </a:p>
        </p:txBody>
      </p:sp>
      <p:sp>
        <p:nvSpPr>
          <p:cNvPr id="6" name="Text 3"/>
          <p:cNvSpPr/>
          <p:nvPr/>
        </p:nvSpPr>
        <p:spPr>
          <a:xfrm>
            <a:off x="793790" y="601860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2926"/>
                </a:solidFill>
                <a:latin typeface="Inter" pitchFamily="34" charset="0"/>
                <a:ea typeface="Inter" pitchFamily="34" charset="-122"/>
                <a:cs typeface="Inter" pitchFamily="34" charset="-120"/>
              </a:rPr>
              <a:t>Usada para consultar e gerenciar dados</a:t>
            </a:r>
            <a:endParaRPr lang="en-US" sz="1750" dirty="0"/>
          </a:p>
        </p:txBody>
      </p:sp>
      <p:sp>
        <p:nvSpPr>
          <p:cNvPr id="7" name="Text 4"/>
          <p:cNvSpPr/>
          <p:nvPr/>
        </p:nvSpPr>
        <p:spPr>
          <a:xfrm>
            <a:off x="793790" y="646080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2926"/>
                </a:solidFill>
                <a:latin typeface="Inter" pitchFamily="34" charset="0"/>
                <a:ea typeface="Inter" pitchFamily="34" charset="-122"/>
                <a:cs typeface="Inter" pitchFamily="34" charset="-120"/>
              </a:rPr>
              <a:t>Funciona em diversos SGBDs</a:t>
            </a:r>
            <a:endParaRPr lang="en-US" sz="1750" dirty="0"/>
          </a:p>
        </p:txBody>
      </p:sp>
      <p:sp>
        <p:nvSpPr>
          <p:cNvPr id="8" name="Text 5"/>
          <p:cNvSpPr/>
          <p:nvPr/>
        </p:nvSpPr>
        <p:spPr>
          <a:xfrm>
            <a:off x="793790" y="690300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2926"/>
                </a:solidFill>
                <a:latin typeface="Inter" pitchFamily="34" charset="0"/>
                <a:ea typeface="Inter" pitchFamily="34" charset="-122"/>
                <a:cs typeface="Inter" pitchFamily="34" charset="-120"/>
              </a:rPr>
              <a:t>Significa "Structured Query Language"</a:t>
            </a:r>
            <a:endParaRPr lang="en-US" sz="1750" dirty="0"/>
          </a:p>
        </p:txBody>
      </p:sp>
      <p:sp>
        <p:nvSpPr>
          <p:cNvPr id="9" name="Text 6"/>
          <p:cNvSpPr/>
          <p:nvPr/>
        </p:nvSpPr>
        <p:spPr>
          <a:xfrm>
            <a:off x="7599521" y="49952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SQL Server</a:t>
            </a:r>
            <a:endParaRPr lang="en-US" sz="2200" dirty="0"/>
          </a:p>
        </p:txBody>
      </p:sp>
      <p:sp>
        <p:nvSpPr>
          <p:cNvPr id="10" name="Text 7"/>
          <p:cNvSpPr/>
          <p:nvPr/>
        </p:nvSpPr>
        <p:spPr>
          <a:xfrm>
            <a:off x="7599521" y="55764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2926"/>
                </a:solidFill>
                <a:latin typeface="Inter" pitchFamily="34" charset="0"/>
                <a:ea typeface="Inter" pitchFamily="34" charset="-122"/>
                <a:cs typeface="Inter" pitchFamily="34" charset="-120"/>
              </a:rPr>
              <a:t>Sistema de Gerenciamento de Banco de Dados</a:t>
            </a:r>
            <a:endParaRPr lang="en-US" sz="1750" dirty="0"/>
          </a:p>
        </p:txBody>
      </p:sp>
      <p:sp>
        <p:nvSpPr>
          <p:cNvPr id="11" name="Text 8"/>
          <p:cNvSpPr/>
          <p:nvPr/>
        </p:nvSpPr>
        <p:spPr>
          <a:xfrm>
            <a:off x="7599521" y="601860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2926"/>
                </a:solidFill>
                <a:latin typeface="Inter" pitchFamily="34" charset="0"/>
                <a:ea typeface="Inter" pitchFamily="34" charset="-122"/>
                <a:cs typeface="Inter" pitchFamily="34" charset="-120"/>
              </a:rPr>
              <a:t>Desenvolvido pela Microsoft</a:t>
            </a:r>
            <a:endParaRPr lang="en-US" sz="1750" dirty="0"/>
          </a:p>
        </p:txBody>
      </p:sp>
      <p:sp>
        <p:nvSpPr>
          <p:cNvPr id="12" name="Text 9"/>
          <p:cNvSpPr/>
          <p:nvPr/>
        </p:nvSpPr>
        <p:spPr>
          <a:xfrm>
            <a:off x="7599521" y="646080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2926"/>
                </a:solidFill>
                <a:latin typeface="Inter" pitchFamily="34" charset="0"/>
                <a:ea typeface="Inter" pitchFamily="34" charset="-122"/>
                <a:cs typeface="Inter" pitchFamily="34" charset="-120"/>
              </a:rPr>
              <a:t>Plataforma completa para armazenamento</a:t>
            </a:r>
            <a:endParaRPr lang="en-US" sz="1750" dirty="0"/>
          </a:p>
        </p:txBody>
      </p:sp>
      <p:sp>
        <p:nvSpPr>
          <p:cNvPr id="13" name="Text 10"/>
          <p:cNvSpPr/>
          <p:nvPr/>
        </p:nvSpPr>
        <p:spPr>
          <a:xfrm>
            <a:off x="7599521" y="690300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2926"/>
                </a:solidFill>
                <a:latin typeface="Inter" pitchFamily="34" charset="0"/>
                <a:ea typeface="Inter" pitchFamily="34" charset="-122"/>
                <a:cs typeface="Inter" pitchFamily="34" charset="-120"/>
              </a:rPr>
              <a:t>Utiliza a linguagem T-SQL (extensão do SQL)</a:t>
            </a:r>
            <a:endParaRPr lang="en-US" sz="1750" dirty="0"/>
          </a:p>
        </p:txBody>
      </p:sp>
      <p:sp>
        <p:nvSpPr>
          <p:cNvPr id="14" name="Retângulo: Cantos Arredondados 13">
            <a:extLst>
              <a:ext uri="{FF2B5EF4-FFF2-40B4-BE49-F238E27FC236}">
                <a16:creationId xmlns:a16="http://schemas.microsoft.com/office/drawing/2014/main" id="{502CF5C0-045D-9FEC-DAA5-6C2B5D03D5D6}"/>
              </a:ext>
            </a:extLst>
          </p:cNvPr>
          <p:cNvSpPr/>
          <p:nvPr/>
        </p:nvSpPr>
        <p:spPr>
          <a:xfrm>
            <a:off x="12854609" y="7513983"/>
            <a:ext cx="1630017" cy="622852"/>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33299"/>
            <a:ext cx="9775865"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Linguagem de Consulta Estruturada</a:t>
            </a:r>
            <a:endParaRPr lang="en-US" sz="4450" dirty="0"/>
          </a:p>
        </p:txBody>
      </p:sp>
      <p:sp>
        <p:nvSpPr>
          <p:cNvPr id="3" name="Shape 1"/>
          <p:cNvSpPr/>
          <p:nvPr/>
        </p:nvSpPr>
        <p:spPr>
          <a:xfrm>
            <a:off x="793790" y="2795707"/>
            <a:ext cx="4196358" cy="2819519"/>
          </a:xfrm>
          <a:prstGeom prst="roundRect">
            <a:avLst>
              <a:gd name="adj" fmla="val 5189"/>
            </a:avLst>
          </a:prstGeom>
          <a:solidFill>
            <a:srgbClr val="FFFFFF">
              <a:alpha val="95000"/>
            </a:srgbClr>
          </a:solidFill>
          <a:ln w="30480">
            <a:solidFill>
              <a:srgbClr val="F8ECD3"/>
            </a:solidFill>
            <a:prstDash val="solid"/>
          </a:ln>
        </p:spPr>
        <p:txBody>
          <a:bodyPr/>
          <a:lstStyle/>
          <a:p>
            <a:endParaRPr lang="pt-BR"/>
          </a:p>
        </p:txBody>
      </p:sp>
      <p:pic>
        <p:nvPicPr>
          <p:cNvPr id="4" name="Image 0" descr="preencoded.png"/>
          <p:cNvPicPr>
            <a:picLocks noChangeAspect="1"/>
          </p:cNvPicPr>
          <p:nvPr/>
        </p:nvPicPr>
        <p:blipFill>
          <a:blip r:embed="rId3"/>
          <a:stretch>
            <a:fillRect/>
          </a:stretch>
        </p:blipFill>
        <p:spPr>
          <a:xfrm>
            <a:off x="763310" y="2795707"/>
            <a:ext cx="121920" cy="2819519"/>
          </a:xfrm>
          <a:prstGeom prst="rect">
            <a:avLst/>
          </a:prstGeom>
        </p:spPr>
      </p:pic>
      <p:sp>
        <p:nvSpPr>
          <p:cNvPr id="5" name="Text 2"/>
          <p:cNvSpPr/>
          <p:nvPr/>
        </p:nvSpPr>
        <p:spPr>
          <a:xfrm>
            <a:off x="1142524" y="305300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Declarativa</a:t>
            </a:r>
            <a:endParaRPr lang="en-US" sz="2200" dirty="0"/>
          </a:p>
        </p:txBody>
      </p:sp>
      <p:sp>
        <p:nvSpPr>
          <p:cNvPr id="6" name="Text 3"/>
          <p:cNvSpPr/>
          <p:nvPr/>
        </p:nvSpPr>
        <p:spPr>
          <a:xfrm>
            <a:off x="1142524" y="3543419"/>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Você informa O QUE deseja, não COMO fazer. O SQL Server determina a melhor forma de executar sua solicitação.</a:t>
            </a:r>
            <a:endParaRPr lang="en-US" sz="1750" dirty="0"/>
          </a:p>
        </p:txBody>
      </p:sp>
      <p:sp>
        <p:nvSpPr>
          <p:cNvPr id="7" name="Shape 4"/>
          <p:cNvSpPr/>
          <p:nvPr/>
        </p:nvSpPr>
        <p:spPr>
          <a:xfrm>
            <a:off x="5216962" y="2795707"/>
            <a:ext cx="4196358" cy="2819519"/>
          </a:xfrm>
          <a:prstGeom prst="roundRect">
            <a:avLst>
              <a:gd name="adj" fmla="val 5189"/>
            </a:avLst>
          </a:prstGeom>
          <a:solidFill>
            <a:srgbClr val="FFFFFF">
              <a:alpha val="95000"/>
            </a:srgbClr>
          </a:solidFill>
          <a:ln w="30480">
            <a:solidFill>
              <a:srgbClr val="F8ECD3"/>
            </a:solidFill>
            <a:prstDash val="solid"/>
          </a:ln>
        </p:spPr>
        <p:txBody>
          <a:bodyPr/>
          <a:lstStyle/>
          <a:p>
            <a:endParaRPr lang="pt-BR"/>
          </a:p>
        </p:txBody>
      </p:sp>
      <p:pic>
        <p:nvPicPr>
          <p:cNvPr id="8" name="Image 1" descr="preencoded.png"/>
          <p:cNvPicPr>
            <a:picLocks noChangeAspect="1"/>
          </p:cNvPicPr>
          <p:nvPr/>
        </p:nvPicPr>
        <p:blipFill>
          <a:blip r:embed="rId3"/>
          <a:stretch>
            <a:fillRect/>
          </a:stretch>
        </p:blipFill>
        <p:spPr>
          <a:xfrm>
            <a:off x="5186482" y="2795707"/>
            <a:ext cx="121920" cy="2819519"/>
          </a:xfrm>
          <a:prstGeom prst="rect">
            <a:avLst/>
          </a:prstGeom>
        </p:spPr>
      </p:pic>
      <p:sp>
        <p:nvSpPr>
          <p:cNvPr id="9" name="Text 5"/>
          <p:cNvSpPr/>
          <p:nvPr/>
        </p:nvSpPr>
        <p:spPr>
          <a:xfrm>
            <a:off x="5565696" y="305300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Padronizada</a:t>
            </a:r>
            <a:endParaRPr lang="en-US" sz="2200" dirty="0"/>
          </a:p>
        </p:txBody>
      </p:sp>
      <p:sp>
        <p:nvSpPr>
          <p:cNvPr id="10" name="Text 6"/>
          <p:cNvSpPr/>
          <p:nvPr/>
        </p:nvSpPr>
        <p:spPr>
          <a:xfrm>
            <a:off x="5565696" y="3543419"/>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Segue normas internacionais (ANSI/ISO), facilitando a portabilidade entre diferentes sistemas.</a:t>
            </a:r>
            <a:endParaRPr lang="en-US" sz="1750" dirty="0"/>
          </a:p>
        </p:txBody>
      </p:sp>
      <p:sp>
        <p:nvSpPr>
          <p:cNvPr id="11" name="Shape 7"/>
          <p:cNvSpPr/>
          <p:nvPr/>
        </p:nvSpPr>
        <p:spPr>
          <a:xfrm>
            <a:off x="9640133" y="2795707"/>
            <a:ext cx="4196358" cy="2819519"/>
          </a:xfrm>
          <a:prstGeom prst="roundRect">
            <a:avLst>
              <a:gd name="adj" fmla="val 5189"/>
            </a:avLst>
          </a:prstGeom>
          <a:solidFill>
            <a:srgbClr val="FFFFFF">
              <a:alpha val="95000"/>
            </a:srgbClr>
          </a:solidFill>
          <a:ln w="30480">
            <a:solidFill>
              <a:srgbClr val="F8ECD3"/>
            </a:solidFill>
            <a:prstDash val="solid"/>
          </a:ln>
        </p:spPr>
        <p:txBody>
          <a:bodyPr/>
          <a:lstStyle/>
          <a:p>
            <a:endParaRPr lang="pt-BR"/>
          </a:p>
        </p:txBody>
      </p:sp>
      <p:pic>
        <p:nvPicPr>
          <p:cNvPr id="12" name="Image 2" descr="preencoded.png"/>
          <p:cNvPicPr>
            <a:picLocks noChangeAspect="1"/>
          </p:cNvPicPr>
          <p:nvPr/>
        </p:nvPicPr>
        <p:blipFill>
          <a:blip r:embed="rId3"/>
          <a:stretch>
            <a:fillRect/>
          </a:stretch>
        </p:blipFill>
        <p:spPr>
          <a:xfrm>
            <a:off x="9609653" y="2795707"/>
            <a:ext cx="121920" cy="2819519"/>
          </a:xfrm>
          <a:prstGeom prst="rect">
            <a:avLst/>
          </a:prstGeom>
        </p:spPr>
      </p:pic>
      <p:sp>
        <p:nvSpPr>
          <p:cNvPr id="13" name="Text 8"/>
          <p:cNvSpPr/>
          <p:nvPr/>
        </p:nvSpPr>
        <p:spPr>
          <a:xfrm>
            <a:off x="9988868" y="305300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Versátil</a:t>
            </a:r>
            <a:endParaRPr lang="en-US" sz="2200" dirty="0"/>
          </a:p>
        </p:txBody>
      </p:sp>
      <p:sp>
        <p:nvSpPr>
          <p:cNvPr id="14" name="Text 9"/>
          <p:cNvSpPr/>
          <p:nvPr/>
        </p:nvSpPr>
        <p:spPr>
          <a:xfrm>
            <a:off x="9988868" y="3543419"/>
            <a:ext cx="3590330" cy="1814513"/>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Possui comandos para definir estruturas (DDL), manipular dados (DML), controlar acesso (DCL) e gerenciar transações (TCL).</a:t>
            </a:r>
            <a:endParaRPr lang="en-US" sz="1750" dirty="0"/>
          </a:p>
        </p:txBody>
      </p:sp>
      <p:sp>
        <p:nvSpPr>
          <p:cNvPr id="15" name="Text 10"/>
          <p:cNvSpPr/>
          <p:nvPr/>
        </p:nvSpPr>
        <p:spPr>
          <a:xfrm>
            <a:off x="793790" y="587037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SQL (Structured Query Language) é a linguagem padrão para interagir com bancos de dados relacionais como o SQL Server.</a:t>
            </a:r>
            <a:endParaRPr lang="en-US" sz="1750" dirty="0"/>
          </a:p>
        </p:txBody>
      </p:sp>
      <p:sp>
        <p:nvSpPr>
          <p:cNvPr id="16" name="Retângulo: Cantos Arredondados 15">
            <a:extLst>
              <a:ext uri="{FF2B5EF4-FFF2-40B4-BE49-F238E27FC236}">
                <a16:creationId xmlns:a16="http://schemas.microsoft.com/office/drawing/2014/main" id="{7ECAD69C-E169-BE4F-C198-27BE821356FE}"/>
              </a:ext>
            </a:extLst>
          </p:cNvPr>
          <p:cNvSpPr/>
          <p:nvPr/>
        </p:nvSpPr>
        <p:spPr>
          <a:xfrm>
            <a:off x="12854609" y="7513983"/>
            <a:ext cx="1630017" cy="622852"/>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629966"/>
            <a:ext cx="10359866"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Introdução Histórica e Características</a:t>
            </a:r>
            <a:endParaRPr lang="en-US" sz="4450" dirty="0"/>
          </a:p>
        </p:txBody>
      </p:sp>
      <p:sp>
        <p:nvSpPr>
          <p:cNvPr id="3" name="Text 1"/>
          <p:cNvSpPr/>
          <p:nvPr/>
        </p:nvSpPr>
        <p:spPr>
          <a:xfrm>
            <a:off x="793790" y="29057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Origem e Evolução</a:t>
            </a:r>
            <a:endParaRPr lang="en-US" sz="2200" dirty="0"/>
          </a:p>
        </p:txBody>
      </p:sp>
      <p:sp>
        <p:nvSpPr>
          <p:cNvPr id="4" name="Text 2"/>
          <p:cNvSpPr/>
          <p:nvPr/>
        </p:nvSpPr>
        <p:spPr>
          <a:xfrm>
            <a:off x="793790" y="348686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2926"/>
                </a:solidFill>
                <a:latin typeface="Inter" pitchFamily="34" charset="0"/>
                <a:ea typeface="Inter" pitchFamily="34" charset="-122"/>
                <a:cs typeface="Inter" pitchFamily="34" charset="-120"/>
              </a:rPr>
              <a:t>Desenvolvida pela IBM na década de 1970</a:t>
            </a:r>
            <a:endParaRPr lang="en-US" sz="1750" dirty="0"/>
          </a:p>
        </p:txBody>
      </p:sp>
      <p:sp>
        <p:nvSpPr>
          <p:cNvPr id="5" name="Text 3"/>
          <p:cNvSpPr/>
          <p:nvPr/>
        </p:nvSpPr>
        <p:spPr>
          <a:xfrm>
            <a:off x="793790" y="39290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2926"/>
                </a:solidFill>
                <a:latin typeface="Inter" pitchFamily="34" charset="0"/>
                <a:ea typeface="Inter" pitchFamily="34" charset="-122"/>
                <a:cs typeface="Inter" pitchFamily="34" charset="-120"/>
              </a:rPr>
              <a:t>Primeiras padronizações oficiais em 1986</a:t>
            </a:r>
            <a:endParaRPr lang="en-US" sz="1750" dirty="0"/>
          </a:p>
        </p:txBody>
      </p:sp>
      <p:sp>
        <p:nvSpPr>
          <p:cNvPr id="6" name="Text 4"/>
          <p:cNvSpPr/>
          <p:nvPr/>
        </p:nvSpPr>
        <p:spPr>
          <a:xfrm>
            <a:off x="793790" y="4371261"/>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2926"/>
                </a:solidFill>
                <a:latin typeface="Inter" pitchFamily="34" charset="0"/>
                <a:ea typeface="Inter" pitchFamily="34" charset="-122"/>
                <a:cs typeface="Inter" pitchFamily="34" charset="-120"/>
              </a:rPr>
              <a:t>Atualizações constantes desde então (SQL-92, SQL:1999, SQL:2003, etc.)</a:t>
            </a:r>
            <a:endParaRPr lang="en-US" sz="1750" dirty="0"/>
          </a:p>
        </p:txBody>
      </p:sp>
      <p:sp>
        <p:nvSpPr>
          <p:cNvPr id="7" name="Text 5"/>
          <p:cNvSpPr/>
          <p:nvPr/>
        </p:nvSpPr>
        <p:spPr>
          <a:xfrm>
            <a:off x="7599521" y="29057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Vantagens Práticas</a:t>
            </a:r>
            <a:endParaRPr lang="en-US" sz="2200" dirty="0"/>
          </a:p>
        </p:txBody>
      </p:sp>
      <p:sp>
        <p:nvSpPr>
          <p:cNvPr id="8" name="Text 6"/>
          <p:cNvSpPr/>
          <p:nvPr/>
        </p:nvSpPr>
        <p:spPr>
          <a:xfrm>
            <a:off x="7599521" y="348686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2926"/>
                </a:solidFill>
                <a:latin typeface="Inter" pitchFamily="34" charset="0"/>
                <a:ea typeface="Inter" pitchFamily="34" charset="-122"/>
                <a:cs typeface="Inter" pitchFamily="34" charset="-120"/>
              </a:rPr>
              <a:t>Alta velocidade de processamento</a:t>
            </a:r>
            <a:endParaRPr lang="en-US" sz="1750" dirty="0"/>
          </a:p>
        </p:txBody>
      </p:sp>
      <p:sp>
        <p:nvSpPr>
          <p:cNvPr id="9" name="Text 7"/>
          <p:cNvSpPr/>
          <p:nvPr/>
        </p:nvSpPr>
        <p:spPr>
          <a:xfrm>
            <a:off x="7599521" y="392906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2926"/>
                </a:solidFill>
                <a:latin typeface="Inter" pitchFamily="34" charset="0"/>
                <a:ea typeface="Inter" pitchFamily="34" charset="-122"/>
                <a:cs typeface="Inter" pitchFamily="34" charset="-120"/>
              </a:rPr>
              <a:t>Manutenção simplificada do código</a:t>
            </a:r>
            <a:endParaRPr lang="en-US" sz="1750" dirty="0"/>
          </a:p>
        </p:txBody>
      </p:sp>
      <p:sp>
        <p:nvSpPr>
          <p:cNvPr id="10" name="Text 8"/>
          <p:cNvSpPr/>
          <p:nvPr/>
        </p:nvSpPr>
        <p:spPr>
          <a:xfrm>
            <a:off x="7599521" y="437126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C2926"/>
                </a:solidFill>
                <a:latin typeface="Inter" pitchFamily="34" charset="0"/>
                <a:ea typeface="Inter" pitchFamily="34" charset="-122"/>
                <a:cs typeface="Inter" pitchFamily="34" charset="-120"/>
              </a:rPr>
              <a:t>Integração com diversas plataformas</a:t>
            </a:r>
            <a:endParaRPr lang="en-US" sz="1750" dirty="0"/>
          </a:p>
        </p:txBody>
      </p:sp>
      <p:sp>
        <p:nvSpPr>
          <p:cNvPr id="11" name="Text 9"/>
          <p:cNvSpPr/>
          <p:nvPr/>
        </p:nvSpPr>
        <p:spPr>
          <a:xfrm>
            <a:off x="7599521" y="481345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C2926"/>
                </a:solidFill>
                <a:latin typeface="Inter" pitchFamily="34" charset="0"/>
                <a:ea typeface="Inter" pitchFamily="34" charset="-122"/>
                <a:cs typeface="Inter" pitchFamily="34" charset="-120"/>
              </a:rPr>
              <a:t>Comunicação com programas, Excel e sistemas externos</a:t>
            </a:r>
            <a:endParaRPr lang="en-US" sz="1750" dirty="0"/>
          </a:p>
        </p:txBody>
      </p:sp>
      <p:sp>
        <p:nvSpPr>
          <p:cNvPr id="12" name="Text 10"/>
          <p:cNvSpPr/>
          <p:nvPr/>
        </p:nvSpPr>
        <p:spPr>
          <a:xfrm>
            <a:off x="793790" y="587371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A adoção do SQL como padrão mundial permitiu o desenvolvimento de um ecossistema robusto de ferramentas e profissionais especializados.</a:t>
            </a:r>
            <a:endParaRPr lang="en-US" sz="1750" dirty="0"/>
          </a:p>
        </p:txBody>
      </p:sp>
      <p:sp>
        <p:nvSpPr>
          <p:cNvPr id="13" name="Retângulo: Cantos Arredondados 12">
            <a:extLst>
              <a:ext uri="{FF2B5EF4-FFF2-40B4-BE49-F238E27FC236}">
                <a16:creationId xmlns:a16="http://schemas.microsoft.com/office/drawing/2014/main" id="{4C79353D-B5AA-1079-5D9D-2EF6EB277411}"/>
              </a:ext>
            </a:extLst>
          </p:cNvPr>
          <p:cNvSpPr/>
          <p:nvPr/>
        </p:nvSpPr>
        <p:spPr>
          <a:xfrm>
            <a:off x="12854609" y="7513983"/>
            <a:ext cx="1630017" cy="622852"/>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96660"/>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SGBD: Sistemas de Gerenciamento de Bancos de Dados</a:t>
            </a:r>
            <a:endParaRPr lang="en-US" sz="4450" dirty="0"/>
          </a:p>
        </p:txBody>
      </p:sp>
      <p:sp>
        <p:nvSpPr>
          <p:cNvPr id="3" name="Text 1"/>
          <p:cNvSpPr/>
          <p:nvPr/>
        </p:nvSpPr>
        <p:spPr>
          <a:xfrm>
            <a:off x="1857256" y="3215878"/>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Armazenamento</a:t>
            </a:r>
            <a:endParaRPr lang="en-US" sz="2200" dirty="0"/>
          </a:p>
        </p:txBody>
      </p:sp>
      <p:sp>
        <p:nvSpPr>
          <p:cNvPr id="4" name="Text 2"/>
          <p:cNvSpPr/>
          <p:nvPr/>
        </p:nvSpPr>
        <p:spPr>
          <a:xfrm>
            <a:off x="793790" y="3706297"/>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2C2926"/>
                </a:solidFill>
                <a:latin typeface="Inter" pitchFamily="34" charset="0"/>
                <a:ea typeface="Inter" pitchFamily="34" charset="-122"/>
                <a:cs typeface="Inter" pitchFamily="34" charset="-120"/>
              </a:rPr>
              <a:t>Organiza dados em estruturas otimizadas</a:t>
            </a:r>
            <a:endParaRPr lang="en-US" sz="1750" dirty="0"/>
          </a:p>
        </p:txBody>
      </p:sp>
      <p:pic>
        <p:nvPicPr>
          <p:cNvPr id="5" name="Image 0" descr="preencoded.png"/>
          <p:cNvPicPr>
            <a:picLocks noChangeAspect="1"/>
          </p:cNvPicPr>
          <p:nvPr/>
        </p:nvPicPr>
        <p:blipFill>
          <a:blip r:embed="rId3"/>
          <a:stretch>
            <a:fillRect/>
          </a:stretch>
        </p:blipFill>
        <p:spPr>
          <a:xfrm>
            <a:off x="5032653" y="2767846"/>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015633" y="3708321"/>
            <a:ext cx="339328" cy="424220"/>
          </a:xfrm>
          <a:prstGeom prst="rect">
            <a:avLst/>
          </a:prstGeom>
        </p:spPr>
      </p:pic>
      <p:sp>
        <p:nvSpPr>
          <p:cNvPr id="7" name="Text 3"/>
          <p:cNvSpPr/>
          <p:nvPr/>
        </p:nvSpPr>
        <p:spPr>
          <a:xfrm>
            <a:off x="9937790" y="32158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Consulta</a:t>
            </a:r>
            <a:endParaRPr lang="en-US" sz="2200" dirty="0"/>
          </a:p>
        </p:txBody>
      </p:sp>
      <p:sp>
        <p:nvSpPr>
          <p:cNvPr id="8" name="Text 4"/>
          <p:cNvSpPr/>
          <p:nvPr/>
        </p:nvSpPr>
        <p:spPr>
          <a:xfrm>
            <a:off x="9937790" y="3706297"/>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Permite recuperação eficiente das informações</a:t>
            </a:r>
            <a:endParaRPr lang="en-US" sz="1750" dirty="0"/>
          </a:p>
        </p:txBody>
      </p:sp>
      <p:pic>
        <p:nvPicPr>
          <p:cNvPr id="9" name="Image 2" descr="preencoded.png"/>
          <p:cNvPicPr>
            <a:picLocks noChangeAspect="1"/>
          </p:cNvPicPr>
          <p:nvPr/>
        </p:nvPicPr>
        <p:blipFill>
          <a:blip r:embed="rId5"/>
          <a:stretch>
            <a:fillRect/>
          </a:stretch>
        </p:blipFill>
        <p:spPr>
          <a:xfrm>
            <a:off x="5032653" y="2767846"/>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8275201" y="3708321"/>
            <a:ext cx="339328" cy="424220"/>
          </a:xfrm>
          <a:prstGeom prst="rect">
            <a:avLst/>
          </a:prstGeom>
        </p:spPr>
      </p:pic>
      <p:sp>
        <p:nvSpPr>
          <p:cNvPr id="11" name="Text 5"/>
          <p:cNvSpPr/>
          <p:nvPr/>
        </p:nvSpPr>
        <p:spPr>
          <a:xfrm>
            <a:off x="9937790" y="56684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Segurança</a:t>
            </a:r>
            <a:endParaRPr lang="en-US" sz="2200" dirty="0"/>
          </a:p>
        </p:txBody>
      </p:sp>
      <p:sp>
        <p:nvSpPr>
          <p:cNvPr id="12" name="Text 6"/>
          <p:cNvSpPr/>
          <p:nvPr/>
        </p:nvSpPr>
        <p:spPr>
          <a:xfrm>
            <a:off x="9937790" y="6158865"/>
            <a:ext cx="3898821"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Controla acesso e protege dados sensíveis</a:t>
            </a:r>
            <a:endParaRPr lang="en-US" sz="1750" dirty="0"/>
          </a:p>
        </p:txBody>
      </p:sp>
      <p:pic>
        <p:nvPicPr>
          <p:cNvPr id="13" name="Image 4" descr="preencoded.png"/>
          <p:cNvPicPr>
            <a:picLocks noChangeAspect="1"/>
          </p:cNvPicPr>
          <p:nvPr/>
        </p:nvPicPr>
        <p:blipFill>
          <a:blip r:embed="rId7"/>
          <a:stretch>
            <a:fillRect/>
          </a:stretch>
        </p:blipFill>
        <p:spPr>
          <a:xfrm>
            <a:off x="5032653" y="2767846"/>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275201" y="5967889"/>
            <a:ext cx="339328" cy="424220"/>
          </a:xfrm>
          <a:prstGeom prst="rect">
            <a:avLst/>
          </a:prstGeom>
        </p:spPr>
      </p:pic>
      <p:sp>
        <p:nvSpPr>
          <p:cNvPr id="15" name="Text 7"/>
          <p:cNvSpPr/>
          <p:nvPr/>
        </p:nvSpPr>
        <p:spPr>
          <a:xfrm>
            <a:off x="1857256" y="5668447"/>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Integridade</a:t>
            </a:r>
            <a:endParaRPr lang="en-US" sz="2200" dirty="0"/>
          </a:p>
        </p:txBody>
      </p:sp>
      <p:sp>
        <p:nvSpPr>
          <p:cNvPr id="16" name="Text 8"/>
          <p:cNvSpPr/>
          <p:nvPr/>
        </p:nvSpPr>
        <p:spPr>
          <a:xfrm>
            <a:off x="793790" y="6158865"/>
            <a:ext cx="3898702" cy="725805"/>
          </a:xfrm>
          <a:prstGeom prst="rect">
            <a:avLst/>
          </a:prstGeom>
          <a:noFill/>
          <a:ln/>
        </p:spPr>
        <p:txBody>
          <a:bodyPr wrap="square" lIns="0" tIns="0" rIns="0" bIns="0" rtlCol="0" anchor="t"/>
          <a:lstStyle/>
          <a:p>
            <a:pPr marL="0" indent="0" algn="r">
              <a:lnSpc>
                <a:spcPts val="2850"/>
              </a:lnSpc>
              <a:buNone/>
            </a:pPr>
            <a:r>
              <a:rPr lang="en-US" sz="1750" dirty="0">
                <a:solidFill>
                  <a:srgbClr val="2C2926"/>
                </a:solidFill>
                <a:latin typeface="Inter" pitchFamily="34" charset="0"/>
                <a:ea typeface="Inter" pitchFamily="34" charset="-122"/>
                <a:cs typeface="Inter" pitchFamily="34" charset="-120"/>
              </a:rPr>
              <a:t>Mantém consistência e confiabilidade dos dados</a:t>
            </a:r>
            <a:endParaRPr lang="en-US" sz="1750" dirty="0"/>
          </a:p>
        </p:txBody>
      </p:sp>
      <p:pic>
        <p:nvPicPr>
          <p:cNvPr id="17" name="Image 6" descr="preencoded.png"/>
          <p:cNvPicPr>
            <a:picLocks noChangeAspect="1"/>
          </p:cNvPicPr>
          <p:nvPr/>
        </p:nvPicPr>
        <p:blipFill>
          <a:blip r:embed="rId9"/>
          <a:stretch>
            <a:fillRect/>
          </a:stretch>
        </p:blipFill>
        <p:spPr>
          <a:xfrm>
            <a:off x="5032653" y="2767846"/>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6015633" y="5967889"/>
            <a:ext cx="339328" cy="424220"/>
          </a:xfrm>
          <a:prstGeom prst="rect">
            <a:avLst/>
          </a:prstGeom>
        </p:spPr>
      </p:pic>
      <p:sp>
        <p:nvSpPr>
          <p:cNvPr id="19" name="Retângulo: Cantos Arredondados 18">
            <a:extLst>
              <a:ext uri="{FF2B5EF4-FFF2-40B4-BE49-F238E27FC236}">
                <a16:creationId xmlns:a16="http://schemas.microsoft.com/office/drawing/2014/main" id="{D8390705-ABBE-DFF8-A21E-6A4E507C0AE5}"/>
              </a:ext>
            </a:extLst>
          </p:cNvPr>
          <p:cNvSpPr/>
          <p:nvPr/>
        </p:nvSpPr>
        <p:spPr>
          <a:xfrm>
            <a:off x="12854609" y="7513983"/>
            <a:ext cx="1630017" cy="622852"/>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31257" y="417433"/>
            <a:ext cx="4398288" cy="474464"/>
          </a:xfrm>
          <a:prstGeom prst="rect">
            <a:avLst/>
          </a:prstGeom>
          <a:noFill/>
          <a:ln/>
        </p:spPr>
        <p:txBody>
          <a:bodyPr wrap="none" lIns="0" tIns="0" rIns="0" bIns="0" rtlCol="0" anchor="t"/>
          <a:lstStyle/>
          <a:p>
            <a:pPr marL="0" indent="0" algn="l">
              <a:lnSpc>
                <a:spcPts val="3700"/>
              </a:lnSpc>
              <a:buNone/>
            </a:pPr>
            <a:r>
              <a:rPr lang="en-US" sz="2950" dirty="0">
                <a:solidFill>
                  <a:srgbClr val="2C2926"/>
                </a:solidFill>
                <a:latin typeface="Bricolage Grotesque Semi Bold" pitchFamily="34" charset="0"/>
                <a:ea typeface="Bricolage Grotesque Semi Bold" pitchFamily="34" charset="-122"/>
                <a:cs typeface="Bricolage Grotesque Semi Bold" pitchFamily="34" charset="-120"/>
              </a:rPr>
              <a:t>O que é Banco de Dados</a:t>
            </a:r>
            <a:endParaRPr lang="en-US" sz="2950" dirty="0"/>
          </a:p>
        </p:txBody>
      </p:sp>
      <p:sp>
        <p:nvSpPr>
          <p:cNvPr id="3" name="Text 1"/>
          <p:cNvSpPr/>
          <p:nvPr/>
        </p:nvSpPr>
        <p:spPr>
          <a:xfrm>
            <a:off x="531257" y="1256109"/>
            <a:ext cx="6598801" cy="485775"/>
          </a:xfrm>
          <a:prstGeom prst="rect">
            <a:avLst/>
          </a:prstGeom>
          <a:noFill/>
          <a:ln/>
        </p:spPr>
        <p:txBody>
          <a:bodyPr wrap="square" lIns="0" tIns="0" rIns="0" bIns="0" rtlCol="0" anchor="t"/>
          <a:lstStyle/>
          <a:p>
            <a:pPr marL="0" indent="0" algn="l">
              <a:lnSpc>
                <a:spcPts val="1900"/>
              </a:lnSpc>
              <a:buNone/>
            </a:pPr>
            <a:r>
              <a:rPr lang="en-US" sz="1150" dirty="0">
                <a:solidFill>
                  <a:srgbClr val="2C2926"/>
                </a:solidFill>
                <a:latin typeface="Inter" pitchFamily="34" charset="0"/>
                <a:ea typeface="Inter" pitchFamily="34" charset="-122"/>
                <a:cs typeface="Inter" pitchFamily="34" charset="-120"/>
              </a:rPr>
              <a:t>Um banco de dados é uma coleção organizada de informações estruturadas, armazenadas eletronicamente e acessíveis por meio de um sistema computacional.</a:t>
            </a:r>
            <a:endParaRPr lang="en-US" sz="1150" dirty="0"/>
          </a:p>
        </p:txBody>
      </p:sp>
      <p:sp>
        <p:nvSpPr>
          <p:cNvPr id="4" name="Text 2"/>
          <p:cNvSpPr/>
          <p:nvPr/>
        </p:nvSpPr>
        <p:spPr>
          <a:xfrm>
            <a:off x="531257" y="1878449"/>
            <a:ext cx="6598801" cy="485775"/>
          </a:xfrm>
          <a:prstGeom prst="rect">
            <a:avLst/>
          </a:prstGeom>
          <a:noFill/>
          <a:ln/>
        </p:spPr>
        <p:txBody>
          <a:bodyPr wrap="square" lIns="0" tIns="0" rIns="0" bIns="0" rtlCol="0" anchor="t"/>
          <a:lstStyle/>
          <a:p>
            <a:pPr marL="0" indent="0" algn="l">
              <a:lnSpc>
                <a:spcPts val="1900"/>
              </a:lnSpc>
              <a:buNone/>
            </a:pPr>
            <a:r>
              <a:rPr lang="en-US" sz="1150" dirty="0">
                <a:solidFill>
                  <a:srgbClr val="2C2926"/>
                </a:solidFill>
                <a:latin typeface="Inter" pitchFamily="34" charset="0"/>
                <a:ea typeface="Inter" pitchFamily="34" charset="-122"/>
                <a:cs typeface="Inter" pitchFamily="34" charset="-120"/>
              </a:rPr>
              <a:t>No contexto do SQL Server, os dados são organizados em tabelas relacionais que podem ser conectadas entre si, permitindo consultas complexas e relatórios eficientes.</a:t>
            </a:r>
            <a:endParaRPr lang="en-US" sz="1150" dirty="0"/>
          </a:p>
        </p:txBody>
      </p:sp>
      <p:pic>
        <p:nvPicPr>
          <p:cNvPr id="5" name="Image 0" descr="preencoded.png"/>
          <p:cNvPicPr>
            <a:picLocks noChangeAspect="1"/>
          </p:cNvPicPr>
          <p:nvPr/>
        </p:nvPicPr>
        <p:blipFill>
          <a:blip r:embed="rId3"/>
          <a:stretch>
            <a:fillRect/>
          </a:stretch>
        </p:blipFill>
        <p:spPr>
          <a:xfrm>
            <a:off x="8031599" y="1540670"/>
            <a:ext cx="6598801" cy="6598801"/>
          </a:xfrm>
          <a:prstGeom prst="rect">
            <a:avLst/>
          </a:prstGeom>
        </p:spPr>
      </p:pic>
      <p:pic>
        <p:nvPicPr>
          <p:cNvPr id="6" name="Image 1" descr="preencoded.png"/>
          <p:cNvPicPr>
            <a:picLocks noChangeAspect="1"/>
          </p:cNvPicPr>
          <p:nvPr/>
        </p:nvPicPr>
        <p:blipFill>
          <a:blip r:embed="rId4"/>
          <a:stretch>
            <a:fillRect/>
          </a:stretch>
        </p:blipFill>
        <p:spPr>
          <a:xfrm>
            <a:off x="531257" y="8311217"/>
            <a:ext cx="75843" cy="75843"/>
          </a:xfrm>
          <a:prstGeom prst="rect">
            <a:avLst/>
          </a:prstGeom>
        </p:spPr>
      </p:pic>
      <p:sp>
        <p:nvSpPr>
          <p:cNvPr id="7" name="Text 3"/>
          <p:cNvSpPr/>
          <p:nvPr/>
        </p:nvSpPr>
        <p:spPr>
          <a:xfrm>
            <a:off x="758904" y="8230553"/>
            <a:ext cx="3704034" cy="237173"/>
          </a:xfrm>
          <a:prstGeom prst="rect">
            <a:avLst/>
          </a:prstGeom>
          <a:noFill/>
          <a:ln/>
        </p:spPr>
        <p:txBody>
          <a:bodyPr wrap="none" lIns="0" tIns="0" rIns="0" bIns="0" rtlCol="0" anchor="t"/>
          <a:lstStyle/>
          <a:p>
            <a:pPr marL="0" indent="0" algn="l">
              <a:lnSpc>
                <a:spcPts val="1850"/>
              </a:lnSpc>
              <a:buNone/>
            </a:pPr>
            <a:r>
              <a:rPr lang="en-US" sz="1450" dirty="0">
                <a:solidFill>
                  <a:srgbClr val="2C2926"/>
                </a:solidFill>
                <a:latin typeface="Bricolage Grotesque Semi Bold" pitchFamily="34" charset="0"/>
                <a:ea typeface="Bricolage Grotesque Semi Bold" pitchFamily="34" charset="-122"/>
                <a:cs typeface="Bricolage Grotesque Semi Bold" pitchFamily="34" charset="-120"/>
              </a:rPr>
              <a:t>Independência entre programas e dados</a:t>
            </a:r>
            <a:endParaRPr lang="en-US" sz="1450" dirty="0"/>
          </a:p>
        </p:txBody>
      </p:sp>
      <p:sp>
        <p:nvSpPr>
          <p:cNvPr id="8" name="Text 4"/>
          <p:cNvSpPr/>
          <p:nvPr/>
        </p:nvSpPr>
        <p:spPr>
          <a:xfrm>
            <a:off x="758904" y="8558808"/>
            <a:ext cx="4168497" cy="242888"/>
          </a:xfrm>
          <a:prstGeom prst="rect">
            <a:avLst/>
          </a:prstGeom>
          <a:noFill/>
          <a:ln/>
        </p:spPr>
        <p:txBody>
          <a:bodyPr wrap="none" lIns="0" tIns="0" rIns="0" bIns="0" rtlCol="0" anchor="t"/>
          <a:lstStyle/>
          <a:p>
            <a:pPr marL="0" indent="0" algn="l">
              <a:lnSpc>
                <a:spcPts val="1900"/>
              </a:lnSpc>
              <a:buNone/>
            </a:pPr>
            <a:r>
              <a:rPr lang="en-US" sz="1150" dirty="0">
                <a:solidFill>
                  <a:srgbClr val="2C2926"/>
                </a:solidFill>
                <a:latin typeface="Inter" pitchFamily="34" charset="0"/>
                <a:ea typeface="Inter" pitchFamily="34" charset="-122"/>
                <a:cs typeface="Inter" pitchFamily="34" charset="-120"/>
              </a:rPr>
              <a:t>Dados podem ser acessados por diferentes aplicações</a:t>
            </a:r>
            <a:endParaRPr lang="en-US" sz="1150" dirty="0"/>
          </a:p>
        </p:txBody>
      </p:sp>
      <p:pic>
        <p:nvPicPr>
          <p:cNvPr id="9" name="Image 2" descr="preencoded.png"/>
          <p:cNvPicPr>
            <a:picLocks noChangeAspect="1"/>
          </p:cNvPicPr>
          <p:nvPr/>
        </p:nvPicPr>
        <p:blipFill>
          <a:blip r:embed="rId4"/>
          <a:stretch>
            <a:fillRect/>
          </a:stretch>
        </p:blipFill>
        <p:spPr>
          <a:xfrm>
            <a:off x="5117068" y="8311217"/>
            <a:ext cx="75843" cy="75843"/>
          </a:xfrm>
          <a:prstGeom prst="rect">
            <a:avLst/>
          </a:prstGeom>
        </p:spPr>
      </p:pic>
      <p:sp>
        <p:nvSpPr>
          <p:cNvPr id="10" name="Text 5"/>
          <p:cNvSpPr/>
          <p:nvPr/>
        </p:nvSpPr>
        <p:spPr>
          <a:xfrm>
            <a:off x="5344716" y="8230553"/>
            <a:ext cx="2146102" cy="237173"/>
          </a:xfrm>
          <a:prstGeom prst="rect">
            <a:avLst/>
          </a:prstGeom>
          <a:noFill/>
          <a:ln/>
        </p:spPr>
        <p:txBody>
          <a:bodyPr wrap="none" lIns="0" tIns="0" rIns="0" bIns="0" rtlCol="0" anchor="t"/>
          <a:lstStyle/>
          <a:p>
            <a:pPr marL="0" indent="0" algn="l">
              <a:lnSpc>
                <a:spcPts val="1850"/>
              </a:lnSpc>
              <a:buNone/>
            </a:pPr>
            <a:r>
              <a:rPr lang="en-US" sz="1450" dirty="0">
                <a:solidFill>
                  <a:srgbClr val="2C2926"/>
                </a:solidFill>
                <a:latin typeface="Bricolage Grotesque Semi Bold" pitchFamily="34" charset="0"/>
                <a:ea typeface="Bricolage Grotesque Semi Bold" pitchFamily="34" charset="-122"/>
                <a:cs typeface="Bricolage Grotesque Semi Bold" pitchFamily="34" charset="-120"/>
              </a:rPr>
              <a:t>Performance otimizada</a:t>
            </a:r>
            <a:endParaRPr lang="en-US" sz="1450" dirty="0"/>
          </a:p>
        </p:txBody>
      </p:sp>
      <p:sp>
        <p:nvSpPr>
          <p:cNvPr id="11" name="Text 6"/>
          <p:cNvSpPr/>
          <p:nvPr/>
        </p:nvSpPr>
        <p:spPr>
          <a:xfrm>
            <a:off x="5344716" y="8558808"/>
            <a:ext cx="4168497" cy="242888"/>
          </a:xfrm>
          <a:prstGeom prst="rect">
            <a:avLst/>
          </a:prstGeom>
          <a:noFill/>
          <a:ln/>
        </p:spPr>
        <p:txBody>
          <a:bodyPr wrap="none" lIns="0" tIns="0" rIns="0" bIns="0" rtlCol="0" anchor="t"/>
          <a:lstStyle/>
          <a:p>
            <a:pPr marL="0" indent="0" algn="l">
              <a:lnSpc>
                <a:spcPts val="1900"/>
              </a:lnSpc>
              <a:buNone/>
            </a:pPr>
            <a:r>
              <a:rPr lang="en-US" sz="1150" dirty="0">
                <a:solidFill>
                  <a:srgbClr val="2C2926"/>
                </a:solidFill>
                <a:latin typeface="Inter" pitchFamily="34" charset="0"/>
                <a:ea typeface="Inter" pitchFamily="34" charset="-122"/>
                <a:cs typeface="Inter" pitchFamily="34" charset="-120"/>
              </a:rPr>
              <a:t>Estruturas de indexação para acesso rápido</a:t>
            </a:r>
            <a:endParaRPr lang="en-US" sz="1150" dirty="0"/>
          </a:p>
        </p:txBody>
      </p:sp>
      <p:pic>
        <p:nvPicPr>
          <p:cNvPr id="12" name="Image 3" descr="preencoded.png"/>
          <p:cNvPicPr>
            <a:picLocks noChangeAspect="1"/>
          </p:cNvPicPr>
          <p:nvPr/>
        </p:nvPicPr>
        <p:blipFill>
          <a:blip r:embed="rId4"/>
          <a:stretch>
            <a:fillRect/>
          </a:stretch>
        </p:blipFill>
        <p:spPr>
          <a:xfrm>
            <a:off x="9702879" y="8311217"/>
            <a:ext cx="75843" cy="75843"/>
          </a:xfrm>
          <a:prstGeom prst="rect">
            <a:avLst/>
          </a:prstGeom>
        </p:spPr>
      </p:pic>
      <p:sp>
        <p:nvSpPr>
          <p:cNvPr id="13" name="Text 7"/>
          <p:cNvSpPr/>
          <p:nvPr/>
        </p:nvSpPr>
        <p:spPr>
          <a:xfrm>
            <a:off x="9930527" y="8230553"/>
            <a:ext cx="2519839" cy="237173"/>
          </a:xfrm>
          <a:prstGeom prst="rect">
            <a:avLst/>
          </a:prstGeom>
          <a:noFill/>
          <a:ln/>
        </p:spPr>
        <p:txBody>
          <a:bodyPr wrap="none" lIns="0" tIns="0" rIns="0" bIns="0" rtlCol="0" anchor="t"/>
          <a:lstStyle/>
          <a:p>
            <a:pPr marL="0" indent="0" algn="l">
              <a:lnSpc>
                <a:spcPts val="1850"/>
              </a:lnSpc>
              <a:buNone/>
            </a:pPr>
            <a:r>
              <a:rPr lang="en-US" sz="1450" dirty="0">
                <a:solidFill>
                  <a:srgbClr val="2C2926"/>
                </a:solidFill>
                <a:latin typeface="Bricolage Grotesque Semi Bold" pitchFamily="34" charset="0"/>
                <a:ea typeface="Bricolage Grotesque Semi Bold" pitchFamily="34" charset="-122"/>
                <a:cs typeface="Bricolage Grotesque Semi Bold" pitchFamily="34" charset="-120"/>
              </a:rPr>
              <a:t>Acesso concorrente seguro</a:t>
            </a:r>
            <a:endParaRPr lang="en-US" sz="1450" dirty="0"/>
          </a:p>
        </p:txBody>
      </p:sp>
      <p:sp>
        <p:nvSpPr>
          <p:cNvPr id="14" name="Text 8"/>
          <p:cNvSpPr/>
          <p:nvPr/>
        </p:nvSpPr>
        <p:spPr>
          <a:xfrm>
            <a:off x="9930527" y="8558808"/>
            <a:ext cx="4168497" cy="242888"/>
          </a:xfrm>
          <a:prstGeom prst="rect">
            <a:avLst/>
          </a:prstGeom>
          <a:noFill/>
          <a:ln/>
        </p:spPr>
        <p:txBody>
          <a:bodyPr wrap="none" lIns="0" tIns="0" rIns="0" bIns="0" rtlCol="0" anchor="t"/>
          <a:lstStyle/>
          <a:p>
            <a:pPr marL="0" indent="0" algn="l">
              <a:lnSpc>
                <a:spcPts val="1900"/>
              </a:lnSpc>
              <a:buNone/>
            </a:pPr>
            <a:r>
              <a:rPr lang="en-US" sz="1150" dirty="0">
                <a:solidFill>
                  <a:srgbClr val="2C2926"/>
                </a:solidFill>
                <a:latin typeface="Inter" pitchFamily="34" charset="0"/>
                <a:ea typeface="Inter" pitchFamily="34" charset="-122"/>
                <a:cs typeface="Inter" pitchFamily="34" charset="-120"/>
              </a:rPr>
              <a:t>Múltiplos usuários podem acessar simultaneamente</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76632"/>
            <a:ext cx="6792992"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Conceitos Fundamentais</a:t>
            </a:r>
            <a:endParaRPr lang="en-US" sz="4450" dirty="0"/>
          </a:p>
        </p:txBody>
      </p:sp>
      <p:sp>
        <p:nvSpPr>
          <p:cNvPr id="3" name="Shape 1"/>
          <p:cNvSpPr/>
          <p:nvPr/>
        </p:nvSpPr>
        <p:spPr>
          <a:xfrm>
            <a:off x="793790" y="2179201"/>
            <a:ext cx="6407944" cy="2403396"/>
          </a:xfrm>
          <a:prstGeom prst="roundRect">
            <a:avLst>
              <a:gd name="adj" fmla="val 6087"/>
            </a:avLst>
          </a:prstGeom>
          <a:solidFill>
            <a:srgbClr val="FFFFFF">
              <a:alpha val="95000"/>
            </a:srgbClr>
          </a:solidFill>
          <a:ln/>
        </p:spPr>
        <p:txBody>
          <a:bodyPr/>
          <a:lstStyle/>
          <a:p>
            <a:endParaRPr lang="pt-BR"/>
          </a:p>
        </p:txBody>
      </p:sp>
      <p:pic>
        <p:nvPicPr>
          <p:cNvPr id="4" name="Image 0" descr="preencoded.png"/>
          <p:cNvPicPr>
            <a:picLocks noChangeAspect="1"/>
          </p:cNvPicPr>
          <p:nvPr/>
        </p:nvPicPr>
        <p:blipFill>
          <a:blip r:embed="rId3"/>
          <a:stretch>
            <a:fillRect/>
          </a:stretch>
        </p:blipFill>
        <p:spPr>
          <a:xfrm>
            <a:off x="793790" y="2148721"/>
            <a:ext cx="6407944" cy="121920"/>
          </a:xfrm>
          <a:prstGeom prst="rect">
            <a:avLst/>
          </a:prstGeom>
        </p:spPr>
      </p:pic>
      <p:pic>
        <p:nvPicPr>
          <p:cNvPr id="5" name="Image 1" descr="preencoded.png"/>
          <p:cNvPicPr>
            <a:picLocks noChangeAspect="1"/>
          </p:cNvPicPr>
          <p:nvPr/>
        </p:nvPicPr>
        <p:blipFill>
          <a:blip r:embed="rId4"/>
          <a:stretch>
            <a:fillRect/>
          </a:stretch>
        </p:blipFill>
        <p:spPr>
          <a:xfrm>
            <a:off x="3657540" y="1839039"/>
            <a:ext cx="680442" cy="680442"/>
          </a:xfrm>
          <a:prstGeom prst="rect">
            <a:avLst/>
          </a:prstGeom>
        </p:spPr>
      </p:pic>
      <p:sp>
        <p:nvSpPr>
          <p:cNvPr id="6" name="Text 2"/>
          <p:cNvSpPr/>
          <p:nvPr/>
        </p:nvSpPr>
        <p:spPr>
          <a:xfrm>
            <a:off x="3861614" y="2009180"/>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Bricolage Grotesque Semi Bold" pitchFamily="34" charset="0"/>
                <a:ea typeface="Bricolage Grotesque Semi Bold" pitchFamily="34" charset="-122"/>
                <a:cs typeface="Bricolage Grotesque Semi Bold" pitchFamily="34" charset="-120"/>
              </a:rPr>
              <a:t>1</a:t>
            </a:r>
            <a:endParaRPr lang="en-US" sz="2100" dirty="0"/>
          </a:p>
        </p:txBody>
      </p:sp>
      <p:sp>
        <p:nvSpPr>
          <p:cNvPr id="7" name="Text 3"/>
          <p:cNvSpPr/>
          <p:nvPr/>
        </p:nvSpPr>
        <p:spPr>
          <a:xfrm>
            <a:off x="1051084" y="27461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Tabelas</a:t>
            </a:r>
            <a:endParaRPr lang="en-US" sz="2200" dirty="0"/>
          </a:p>
        </p:txBody>
      </p:sp>
      <p:sp>
        <p:nvSpPr>
          <p:cNvPr id="8" name="Text 4"/>
          <p:cNvSpPr/>
          <p:nvPr/>
        </p:nvSpPr>
        <p:spPr>
          <a:xfrm>
            <a:off x="1051084" y="3236595"/>
            <a:ext cx="5893356" cy="1088708"/>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Estruturas organizadas em linhas e colunas onde os dados são armazenados. Cada linha representa um registro, e cada coluna um atributo.</a:t>
            </a:r>
            <a:endParaRPr lang="en-US" sz="1750" dirty="0"/>
          </a:p>
        </p:txBody>
      </p:sp>
      <p:sp>
        <p:nvSpPr>
          <p:cNvPr id="9" name="Shape 5"/>
          <p:cNvSpPr/>
          <p:nvPr/>
        </p:nvSpPr>
        <p:spPr>
          <a:xfrm>
            <a:off x="7428548" y="2179201"/>
            <a:ext cx="6408063" cy="2403396"/>
          </a:xfrm>
          <a:prstGeom prst="roundRect">
            <a:avLst>
              <a:gd name="adj" fmla="val 6087"/>
            </a:avLst>
          </a:prstGeom>
          <a:solidFill>
            <a:srgbClr val="FFFFFF">
              <a:alpha val="95000"/>
            </a:srgbClr>
          </a:solidFill>
          <a:ln/>
        </p:spPr>
        <p:txBody>
          <a:bodyPr/>
          <a:lstStyle/>
          <a:p>
            <a:endParaRPr lang="pt-BR"/>
          </a:p>
        </p:txBody>
      </p:sp>
      <p:pic>
        <p:nvPicPr>
          <p:cNvPr id="10" name="Image 2" descr="preencoded.png"/>
          <p:cNvPicPr>
            <a:picLocks noChangeAspect="1"/>
          </p:cNvPicPr>
          <p:nvPr/>
        </p:nvPicPr>
        <p:blipFill>
          <a:blip r:embed="rId3"/>
          <a:stretch>
            <a:fillRect/>
          </a:stretch>
        </p:blipFill>
        <p:spPr>
          <a:xfrm>
            <a:off x="7428548" y="2148721"/>
            <a:ext cx="6408063" cy="121920"/>
          </a:xfrm>
          <a:prstGeom prst="rect">
            <a:avLst/>
          </a:prstGeom>
        </p:spPr>
      </p:pic>
      <p:pic>
        <p:nvPicPr>
          <p:cNvPr id="11" name="Image 3" descr="preencoded.png"/>
          <p:cNvPicPr>
            <a:picLocks noChangeAspect="1"/>
          </p:cNvPicPr>
          <p:nvPr/>
        </p:nvPicPr>
        <p:blipFill>
          <a:blip r:embed="rId4"/>
          <a:stretch>
            <a:fillRect/>
          </a:stretch>
        </p:blipFill>
        <p:spPr>
          <a:xfrm>
            <a:off x="10292298" y="1839039"/>
            <a:ext cx="680442" cy="680442"/>
          </a:xfrm>
          <a:prstGeom prst="rect">
            <a:avLst/>
          </a:prstGeom>
        </p:spPr>
      </p:pic>
      <p:sp>
        <p:nvSpPr>
          <p:cNvPr id="12" name="Text 6"/>
          <p:cNvSpPr/>
          <p:nvPr/>
        </p:nvSpPr>
        <p:spPr>
          <a:xfrm>
            <a:off x="10496371" y="2009180"/>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Bricolage Grotesque Semi Bold" pitchFamily="34" charset="0"/>
                <a:ea typeface="Bricolage Grotesque Semi Bold" pitchFamily="34" charset="-122"/>
                <a:cs typeface="Bricolage Grotesque Semi Bold" pitchFamily="34" charset="-120"/>
              </a:rPr>
              <a:t>2</a:t>
            </a:r>
            <a:endParaRPr lang="en-US" sz="2100" dirty="0"/>
          </a:p>
        </p:txBody>
      </p:sp>
      <p:sp>
        <p:nvSpPr>
          <p:cNvPr id="13" name="Text 7"/>
          <p:cNvSpPr/>
          <p:nvPr/>
        </p:nvSpPr>
        <p:spPr>
          <a:xfrm>
            <a:off x="7685842" y="27461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Chaves</a:t>
            </a:r>
            <a:endParaRPr lang="en-US" sz="2200" dirty="0"/>
          </a:p>
        </p:txBody>
      </p:sp>
      <p:sp>
        <p:nvSpPr>
          <p:cNvPr id="14" name="Text 8"/>
          <p:cNvSpPr/>
          <p:nvPr/>
        </p:nvSpPr>
        <p:spPr>
          <a:xfrm>
            <a:off x="7685842" y="3236595"/>
            <a:ext cx="5893475" cy="1088708"/>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Identificadores únicos (chave primária) ou referências a outras tabelas (chave estrangeira) que estabelecem relacionamentos.</a:t>
            </a:r>
            <a:endParaRPr lang="en-US" sz="1750" dirty="0"/>
          </a:p>
        </p:txBody>
      </p:sp>
      <p:sp>
        <p:nvSpPr>
          <p:cNvPr id="15" name="Shape 9"/>
          <p:cNvSpPr/>
          <p:nvPr/>
        </p:nvSpPr>
        <p:spPr>
          <a:xfrm>
            <a:off x="793790" y="5149572"/>
            <a:ext cx="6407944" cy="2403396"/>
          </a:xfrm>
          <a:prstGeom prst="roundRect">
            <a:avLst>
              <a:gd name="adj" fmla="val 6087"/>
            </a:avLst>
          </a:prstGeom>
          <a:solidFill>
            <a:srgbClr val="FFFFFF">
              <a:alpha val="95000"/>
            </a:srgbClr>
          </a:solidFill>
          <a:ln/>
        </p:spPr>
        <p:txBody>
          <a:bodyPr/>
          <a:lstStyle/>
          <a:p>
            <a:endParaRPr lang="pt-BR"/>
          </a:p>
        </p:txBody>
      </p:sp>
      <p:pic>
        <p:nvPicPr>
          <p:cNvPr id="16" name="Image 4" descr="preencoded.png"/>
          <p:cNvPicPr>
            <a:picLocks noChangeAspect="1"/>
          </p:cNvPicPr>
          <p:nvPr/>
        </p:nvPicPr>
        <p:blipFill>
          <a:blip r:embed="rId3"/>
          <a:stretch>
            <a:fillRect/>
          </a:stretch>
        </p:blipFill>
        <p:spPr>
          <a:xfrm>
            <a:off x="793790" y="5119092"/>
            <a:ext cx="6407944" cy="121920"/>
          </a:xfrm>
          <a:prstGeom prst="rect">
            <a:avLst/>
          </a:prstGeom>
        </p:spPr>
      </p:pic>
      <p:pic>
        <p:nvPicPr>
          <p:cNvPr id="17" name="Image 5" descr="preencoded.png"/>
          <p:cNvPicPr>
            <a:picLocks noChangeAspect="1"/>
          </p:cNvPicPr>
          <p:nvPr/>
        </p:nvPicPr>
        <p:blipFill>
          <a:blip r:embed="rId4"/>
          <a:stretch>
            <a:fillRect/>
          </a:stretch>
        </p:blipFill>
        <p:spPr>
          <a:xfrm>
            <a:off x="3657540" y="4809411"/>
            <a:ext cx="680442" cy="680442"/>
          </a:xfrm>
          <a:prstGeom prst="rect">
            <a:avLst/>
          </a:prstGeom>
        </p:spPr>
      </p:pic>
      <p:sp>
        <p:nvSpPr>
          <p:cNvPr id="18" name="Text 10"/>
          <p:cNvSpPr/>
          <p:nvPr/>
        </p:nvSpPr>
        <p:spPr>
          <a:xfrm>
            <a:off x="3861614" y="4979551"/>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Bricolage Grotesque Semi Bold" pitchFamily="34" charset="0"/>
                <a:ea typeface="Bricolage Grotesque Semi Bold" pitchFamily="34" charset="-122"/>
                <a:cs typeface="Bricolage Grotesque Semi Bold" pitchFamily="34" charset="-120"/>
              </a:rPr>
              <a:t>3</a:t>
            </a:r>
            <a:endParaRPr lang="en-US" sz="2100" dirty="0"/>
          </a:p>
        </p:txBody>
      </p:sp>
      <p:sp>
        <p:nvSpPr>
          <p:cNvPr id="19" name="Text 11"/>
          <p:cNvSpPr/>
          <p:nvPr/>
        </p:nvSpPr>
        <p:spPr>
          <a:xfrm>
            <a:off x="1051084" y="5716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Consultas</a:t>
            </a:r>
            <a:endParaRPr lang="en-US" sz="2200" dirty="0"/>
          </a:p>
        </p:txBody>
      </p:sp>
      <p:sp>
        <p:nvSpPr>
          <p:cNvPr id="20" name="Text 12"/>
          <p:cNvSpPr/>
          <p:nvPr/>
        </p:nvSpPr>
        <p:spPr>
          <a:xfrm>
            <a:off x="1051084" y="6206966"/>
            <a:ext cx="5893356" cy="1088708"/>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Comandos SQL para recuperar, filtrar e ordenar dados. O SELECT é o comando mais comum para essa finalidade.</a:t>
            </a:r>
            <a:endParaRPr lang="en-US" sz="1750" dirty="0"/>
          </a:p>
        </p:txBody>
      </p:sp>
      <p:sp>
        <p:nvSpPr>
          <p:cNvPr id="21" name="Shape 13"/>
          <p:cNvSpPr/>
          <p:nvPr/>
        </p:nvSpPr>
        <p:spPr>
          <a:xfrm>
            <a:off x="7428548" y="5149572"/>
            <a:ext cx="6408063" cy="2403396"/>
          </a:xfrm>
          <a:prstGeom prst="roundRect">
            <a:avLst>
              <a:gd name="adj" fmla="val 6087"/>
            </a:avLst>
          </a:prstGeom>
          <a:solidFill>
            <a:srgbClr val="FFFFFF">
              <a:alpha val="95000"/>
            </a:srgbClr>
          </a:solidFill>
          <a:ln/>
        </p:spPr>
        <p:txBody>
          <a:bodyPr/>
          <a:lstStyle/>
          <a:p>
            <a:endParaRPr lang="pt-BR"/>
          </a:p>
        </p:txBody>
      </p:sp>
      <p:pic>
        <p:nvPicPr>
          <p:cNvPr id="22" name="Image 6" descr="preencoded.png"/>
          <p:cNvPicPr>
            <a:picLocks noChangeAspect="1"/>
          </p:cNvPicPr>
          <p:nvPr/>
        </p:nvPicPr>
        <p:blipFill>
          <a:blip r:embed="rId3"/>
          <a:stretch>
            <a:fillRect/>
          </a:stretch>
        </p:blipFill>
        <p:spPr>
          <a:xfrm>
            <a:off x="7428548" y="5119092"/>
            <a:ext cx="6408063" cy="121920"/>
          </a:xfrm>
          <a:prstGeom prst="rect">
            <a:avLst/>
          </a:prstGeom>
        </p:spPr>
      </p:pic>
      <p:pic>
        <p:nvPicPr>
          <p:cNvPr id="23" name="Image 7" descr="preencoded.png"/>
          <p:cNvPicPr>
            <a:picLocks noChangeAspect="1"/>
          </p:cNvPicPr>
          <p:nvPr/>
        </p:nvPicPr>
        <p:blipFill>
          <a:blip r:embed="rId4"/>
          <a:stretch>
            <a:fillRect/>
          </a:stretch>
        </p:blipFill>
        <p:spPr>
          <a:xfrm>
            <a:off x="10292298" y="4809411"/>
            <a:ext cx="680442" cy="680442"/>
          </a:xfrm>
          <a:prstGeom prst="rect">
            <a:avLst/>
          </a:prstGeom>
        </p:spPr>
      </p:pic>
      <p:sp>
        <p:nvSpPr>
          <p:cNvPr id="24" name="Text 14"/>
          <p:cNvSpPr/>
          <p:nvPr/>
        </p:nvSpPr>
        <p:spPr>
          <a:xfrm>
            <a:off x="10496371" y="4979551"/>
            <a:ext cx="272177" cy="340162"/>
          </a:xfrm>
          <a:prstGeom prst="rect">
            <a:avLst/>
          </a:prstGeom>
          <a:noFill/>
          <a:ln/>
        </p:spPr>
        <p:txBody>
          <a:bodyPr wrap="none" lIns="0" tIns="0" rIns="0" bIns="0" rtlCol="0" anchor="t"/>
          <a:lstStyle/>
          <a:p>
            <a:pPr marL="0" indent="0" algn="l">
              <a:lnSpc>
                <a:spcPts val="3400"/>
              </a:lnSpc>
              <a:buNone/>
            </a:pPr>
            <a:r>
              <a:rPr lang="en-US" sz="2100" dirty="0">
                <a:solidFill>
                  <a:srgbClr val="000000"/>
                </a:solidFill>
                <a:latin typeface="Bricolage Grotesque Semi Bold" pitchFamily="34" charset="0"/>
                <a:ea typeface="Bricolage Grotesque Semi Bold" pitchFamily="34" charset="-122"/>
                <a:cs typeface="Bricolage Grotesque Semi Bold" pitchFamily="34" charset="-120"/>
              </a:rPr>
              <a:t>4</a:t>
            </a:r>
            <a:endParaRPr lang="en-US" sz="2100" dirty="0"/>
          </a:p>
        </p:txBody>
      </p:sp>
      <p:sp>
        <p:nvSpPr>
          <p:cNvPr id="25" name="Text 15"/>
          <p:cNvSpPr/>
          <p:nvPr/>
        </p:nvSpPr>
        <p:spPr>
          <a:xfrm>
            <a:off x="7685842" y="5716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Transações</a:t>
            </a:r>
            <a:endParaRPr lang="en-US" sz="2200" dirty="0"/>
          </a:p>
        </p:txBody>
      </p:sp>
      <p:sp>
        <p:nvSpPr>
          <p:cNvPr id="26" name="Text 16"/>
          <p:cNvSpPr/>
          <p:nvPr/>
        </p:nvSpPr>
        <p:spPr>
          <a:xfrm>
            <a:off x="7685842" y="6206966"/>
            <a:ext cx="5893475" cy="1088708"/>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Conjunto de operações tratadas como uma unidade lógica. Garantem integridade através do princípio ACID.</a:t>
            </a:r>
            <a:endParaRPr lang="en-US" sz="1750" dirty="0"/>
          </a:p>
        </p:txBody>
      </p:sp>
      <p:sp>
        <p:nvSpPr>
          <p:cNvPr id="27" name="Retângulo: Cantos Arredondados 26">
            <a:extLst>
              <a:ext uri="{FF2B5EF4-FFF2-40B4-BE49-F238E27FC236}">
                <a16:creationId xmlns:a16="http://schemas.microsoft.com/office/drawing/2014/main" id="{6C2F1F4C-1149-1EA4-B352-B03EDA5D2E53}"/>
              </a:ext>
            </a:extLst>
          </p:cNvPr>
          <p:cNvSpPr/>
          <p:nvPr/>
        </p:nvSpPr>
        <p:spPr>
          <a:xfrm>
            <a:off x="12854609" y="7513983"/>
            <a:ext cx="1630017" cy="622852"/>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0" y="88653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2C2926"/>
                </a:solidFill>
                <a:latin typeface="Bricolage Grotesque Semi Bold" pitchFamily="34" charset="0"/>
                <a:ea typeface="Bricolage Grotesque Semi Bold" pitchFamily="34" charset="-122"/>
                <a:cs typeface="Bricolage Grotesque Semi Bold" pitchFamily="34" charset="-120"/>
              </a:rPr>
              <a:t>Próximos Passos</a:t>
            </a:r>
            <a:endParaRPr lang="en-US" sz="4450" dirty="0"/>
          </a:p>
        </p:txBody>
      </p:sp>
      <p:sp>
        <p:nvSpPr>
          <p:cNvPr id="4" name="Shape 1"/>
          <p:cNvSpPr/>
          <p:nvPr/>
        </p:nvSpPr>
        <p:spPr>
          <a:xfrm>
            <a:off x="6280190" y="1935480"/>
            <a:ext cx="510302" cy="510302"/>
          </a:xfrm>
          <a:prstGeom prst="roundRect">
            <a:avLst>
              <a:gd name="adj" fmla="val 18669"/>
            </a:avLst>
          </a:prstGeom>
          <a:solidFill>
            <a:srgbClr val="FFFFFF"/>
          </a:solidFill>
          <a:ln w="7620">
            <a:solidFill>
              <a:srgbClr val="F8ECD3"/>
            </a:solidFill>
            <a:prstDash val="solid"/>
          </a:ln>
        </p:spPr>
        <p:txBody>
          <a:bodyPr/>
          <a:lstStyle/>
          <a:p>
            <a:endParaRPr lang="pt-BR"/>
          </a:p>
        </p:txBody>
      </p:sp>
      <p:sp>
        <p:nvSpPr>
          <p:cNvPr id="5" name="Text 2"/>
          <p:cNvSpPr/>
          <p:nvPr/>
        </p:nvSpPr>
        <p:spPr>
          <a:xfrm>
            <a:off x="6365260" y="1977985"/>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2C2926"/>
                </a:solidFill>
                <a:latin typeface="Bricolage Grotesque Semi Bold" pitchFamily="34" charset="0"/>
                <a:ea typeface="Bricolage Grotesque Semi Bold" pitchFamily="34" charset="-122"/>
                <a:cs typeface="Bricolage Grotesque Semi Bold" pitchFamily="34" charset="-120"/>
              </a:rPr>
              <a:t>1</a:t>
            </a:r>
            <a:endParaRPr lang="en-US" sz="2650" dirty="0"/>
          </a:p>
        </p:txBody>
      </p:sp>
      <p:sp>
        <p:nvSpPr>
          <p:cNvPr id="6" name="Text 3"/>
          <p:cNvSpPr/>
          <p:nvPr/>
        </p:nvSpPr>
        <p:spPr>
          <a:xfrm>
            <a:off x="7017306" y="2013347"/>
            <a:ext cx="5094208"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Instalar SQL Server Developer Edition</a:t>
            </a:r>
            <a:endParaRPr lang="en-US" sz="2200" dirty="0"/>
          </a:p>
        </p:txBody>
      </p:sp>
      <p:sp>
        <p:nvSpPr>
          <p:cNvPr id="7" name="Text 4"/>
          <p:cNvSpPr/>
          <p:nvPr/>
        </p:nvSpPr>
        <p:spPr>
          <a:xfrm>
            <a:off x="7017306" y="2503765"/>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Versão gratuita para aprendizado e desenvolvimento não comercial</a:t>
            </a:r>
            <a:endParaRPr lang="en-US" sz="1750" dirty="0"/>
          </a:p>
        </p:txBody>
      </p:sp>
      <p:sp>
        <p:nvSpPr>
          <p:cNvPr id="8" name="Shape 5"/>
          <p:cNvSpPr/>
          <p:nvPr/>
        </p:nvSpPr>
        <p:spPr>
          <a:xfrm>
            <a:off x="6280190" y="3683198"/>
            <a:ext cx="510302" cy="510302"/>
          </a:xfrm>
          <a:prstGeom prst="roundRect">
            <a:avLst>
              <a:gd name="adj" fmla="val 18669"/>
            </a:avLst>
          </a:prstGeom>
          <a:solidFill>
            <a:srgbClr val="FFFFFF"/>
          </a:solidFill>
          <a:ln w="7620">
            <a:solidFill>
              <a:srgbClr val="F8ECD3"/>
            </a:solidFill>
            <a:prstDash val="solid"/>
          </a:ln>
        </p:spPr>
        <p:txBody>
          <a:bodyPr/>
          <a:lstStyle/>
          <a:p>
            <a:endParaRPr lang="pt-BR"/>
          </a:p>
        </p:txBody>
      </p:sp>
      <p:sp>
        <p:nvSpPr>
          <p:cNvPr id="9" name="Text 6"/>
          <p:cNvSpPr/>
          <p:nvPr/>
        </p:nvSpPr>
        <p:spPr>
          <a:xfrm>
            <a:off x="6365260" y="372570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2C2926"/>
                </a:solidFill>
                <a:latin typeface="Bricolage Grotesque Semi Bold" pitchFamily="34" charset="0"/>
                <a:ea typeface="Bricolage Grotesque Semi Bold" pitchFamily="34" charset="-122"/>
                <a:cs typeface="Bricolage Grotesque Semi Bold" pitchFamily="34" charset="-120"/>
              </a:rPr>
              <a:t>2</a:t>
            </a:r>
            <a:endParaRPr lang="en-US" sz="2650" dirty="0"/>
          </a:p>
        </p:txBody>
      </p:sp>
      <p:sp>
        <p:nvSpPr>
          <p:cNvPr id="10" name="Text 7"/>
          <p:cNvSpPr/>
          <p:nvPr/>
        </p:nvSpPr>
        <p:spPr>
          <a:xfrm>
            <a:off x="7017306" y="3761065"/>
            <a:ext cx="3716179"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Praticar comandos básicos</a:t>
            </a:r>
            <a:endParaRPr lang="en-US" sz="2200" dirty="0"/>
          </a:p>
        </p:txBody>
      </p:sp>
      <p:sp>
        <p:nvSpPr>
          <p:cNvPr id="11" name="Text 8"/>
          <p:cNvSpPr/>
          <p:nvPr/>
        </p:nvSpPr>
        <p:spPr>
          <a:xfrm>
            <a:off x="7017306" y="4251484"/>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Começar com SELECT, INSERT, UPDATE e DELETE para manipular dados</a:t>
            </a:r>
            <a:endParaRPr lang="en-US" sz="1750" dirty="0"/>
          </a:p>
        </p:txBody>
      </p:sp>
      <p:sp>
        <p:nvSpPr>
          <p:cNvPr id="12" name="Shape 9"/>
          <p:cNvSpPr/>
          <p:nvPr/>
        </p:nvSpPr>
        <p:spPr>
          <a:xfrm>
            <a:off x="6280190" y="5430917"/>
            <a:ext cx="510302" cy="510302"/>
          </a:xfrm>
          <a:prstGeom prst="roundRect">
            <a:avLst>
              <a:gd name="adj" fmla="val 18669"/>
            </a:avLst>
          </a:prstGeom>
          <a:solidFill>
            <a:srgbClr val="FFFFFF"/>
          </a:solidFill>
          <a:ln w="7620">
            <a:solidFill>
              <a:srgbClr val="F8ECD3"/>
            </a:solidFill>
            <a:prstDash val="solid"/>
          </a:ln>
        </p:spPr>
        <p:txBody>
          <a:bodyPr/>
          <a:lstStyle/>
          <a:p>
            <a:endParaRPr lang="pt-BR"/>
          </a:p>
        </p:txBody>
      </p:sp>
      <p:sp>
        <p:nvSpPr>
          <p:cNvPr id="13" name="Text 10"/>
          <p:cNvSpPr/>
          <p:nvPr/>
        </p:nvSpPr>
        <p:spPr>
          <a:xfrm>
            <a:off x="6365260" y="547342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2C2926"/>
                </a:solidFill>
                <a:latin typeface="Bricolage Grotesque Semi Bold" pitchFamily="34" charset="0"/>
                <a:ea typeface="Bricolage Grotesque Semi Bold" pitchFamily="34" charset="-122"/>
                <a:cs typeface="Bricolage Grotesque Semi Bold" pitchFamily="34" charset="-120"/>
              </a:rPr>
              <a:t>3</a:t>
            </a:r>
            <a:endParaRPr lang="en-US" sz="2650" dirty="0"/>
          </a:p>
        </p:txBody>
      </p:sp>
      <p:sp>
        <p:nvSpPr>
          <p:cNvPr id="14" name="Text 11"/>
          <p:cNvSpPr/>
          <p:nvPr/>
        </p:nvSpPr>
        <p:spPr>
          <a:xfrm>
            <a:off x="7017306" y="5508784"/>
            <a:ext cx="4698087" cy="354330"/>
          </a:xfrm>
          <a:prstGeom prst="rect">
            <a:avLst/>
          </a:prstGeom>
          <a:noFill/>
          <a:ln/>
        </p:spPr>
        <p:txBody>
          <a:bodyPr wrap="none" lIns="0" tIns="0" rIns="0" bIns="0" rtlCol="0" anchor="t"/>
          <a:lstStyle/>
          <a:p>
            <a:pPr marL="0" indent="0" algn="l">
              <a:lnSpc>
                <a:spcPts val="2750"/>
              </a:lnSpc>
              <a:buNone/>
            </a:pPr>
            <a:r>
              <a:rPr lang="en-US" sz="2200" dirty="0">
                <a:solidFill>
                  <a:srgbClr val="2C2926"/>
                </a:solidFill>
                <a:latin typeface="Bricolage Grotesque Semi Bold" pitchFamily="34" charset="0"/>
                <a:ea typeface="Bricolage Grotesque Semi Bold" pitchFamily="34" charset="-122"/>
                <a:cs typeface="Bricolage Grotesque Semi Bold" pitchFamily="34" charset="-120"/>
              </a:rPr>
              <a:t>Criar seu primeiro banco de dados</a:t>
            </a:r>
            <a:endParaRPr lang="en-US" sz="2200" dirty="0"/>
          </a:p>
        </p:txBody>
      </p:sp>
      <p:sp>
        <p:nvSpPr>
          <p:cNvPr id="15" name="Text 12"/>
          <p:cNvSpPr/>
          <p:nvPr/>
        </p:nvSpPr>
        <p:spPr>
          <a:xfrm>
            <a:off x="7017306" y="5999202"/>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Aplicar os conceitos aprendidos em um projeto pessoal simples</a:t>
            </a:r>
            <a:endParaRPr lang="en-US" sz="1750" dirty="0"/>
          </a:p>
        </p:txBody>
      </p:sp>
      <p:sp>
        <p:nvSpPr>
          <p:cNvPr id="16" name="Text 13"/>
          <p:cNvSpPr/>
          <p:nvPr/>
        </p:nvSpPr>
        <p:spPr>
          <a:xfrm>
            <a:off x="6280190" y="698015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C2926"/>
                </a:solidFill>
                <a:latin typeface="Inter" pitchFamily="34" charset="0"/>
                <a:ea typeface="Inter" pitchFamily="34" charset="-122"/>
                <a:cs typeface="Inter" pitchFamily="34" charset="-120"/>
              </a:rPr>
              <a:t>Lembre-se: a prática constante é a chave para dominar o SQL Server!</a:t>
            </a:r>
            <a:endParaRPr lang="en-US" sz="1750" dirty="0"/>
          </a:p>
        </p:txBody>
      </p:sp>
      <p:sp>
        <p:nvSpPr>
          <p:cNvPr id="17" name="Retângulo: Cantos Arredondados 16">
            <a:extLst>
              <a:ext uri="{FF2B5EF4-FFF2-40B4-BE49-F238E27FC236}">
                <a16:creationId xmlns:a16="http://schemas.microsoft.com/office/drawing/2014/main" id="{8C00CCCE-DB1F-831F-E83E-C921E460FEF6}"/>
              </a:ext>
            </a:extLst>
          </p:cNvPr>
          <p:cNvSpPr/>
          <p:nvPr/>
        </p:nvSpPr>
        <p:spPr>
          <a:xfrm>
            <a:off x="12854609" y="7513983"/>
            <a:ext cx="1630017" cy="622852"/>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553</Words>
  <Application>Microsoft Office PowerPoint</Application>
  <PresentationFormat>Personalizar</PresentationFormat>
  <Paragraphs>82</Paragraphs>
  <Slides>8</Slides>
  <Notes>8</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8</vt:i4>
      </vt:variant>
    </vt:vector>
  </HeadingPairs>
  <TitlesOfParts>
    <vt:vector size="12" baseType="lpstr">
      <vt:lpstr>Bricolage Grotesque Semi Bold</vt:lpstr>
      <vt:lpstr>Inter</vt:lpstr>
      <vt:lpstr>Arial</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Katia | Clarify</dc:creator>
  <cp:lastModifiedBy>office5</cp:lastModifiedBy>
  <cp:revision>2</cp:revision>
  <dcterms:created xsi:type="dcterms:W3CDTF">2025-07-30T16:45:14Z</dcterms:created>
  <dcterms:modified xsi:type="dcterms:W3CDTF">2025-07-30T16:48:07Z</dcterms:modified>
</cp:coreProperties>
</file>